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3"/>
  </p:notesMasterIdLst>
  <p:handoutMasterIdLst>
    <p:handoutMasterId r:id="rId34"/>
  </p:handoutMasterIdLst>
  <p:sldIdLst>
    <p:sldId id="277" r:id="rId2"/>
    <p:sldId id="299" r:id="rId3"/>
    <p:sldId id="298" r:id="rId4"/>
    <p:sldId id="301" r:id="rId5"/>
    <p:sldId id="300" r:id="rId6"/>
    <p:sldId id="302" r:id="rId7"/>
    <p:sldId id="278" r:id="rId8"/>
    <p:sldId id="279" r:id="rId9"/>
    <p:sldId id="289" r:id="rId10"/>
    <p:sldId id="280" r:id="rId11"/>
    <p:sldId id="281" r:id="rId12"/>
    <p:sldId id="282" r:id="rId13"/>
    <p:sldId id="290" r:id="rId14"/>
    <p:sldId id="283" r:id="rId15"/>
    <p:sldId id="284" r:id="rId16"/>
    <p:sldId id="291" r:id="rId17"/>
    <p:sldId id="285" r:id="rId18"/>
    <p:sldId id="292" r:id="rId19"/>
    <p:sldId id="293" r:id="rId20"/>
    <p:sldId id="286" r:id="rId21"/>
    <p:sldId id="294" r:id="rId22"/>
    <p:sldId id="287" r:id="rId23"/>
    <p:sldId id="295" r:id="rId24"/>
    <p:sldId id="288" r:id="rId25"/>
    <p:sldId id="296" r:id="rId26"/>
    <p:sldId id="297" r:id="rId27"/>
    <p:sldId id="303" r:id="rId28"/>
    <p:sldId id="305" r:id="rId29"/>
    <p:sldId id="306" r:id="rId30"/>
    <p:sldId id="307" r:id="rId31"/>
    <p:sldId id="30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8080"/>
    <a:srgbClr val="1F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743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85C563-2155-1E30-9E26-FB25BFC13FAE}"/>
              </a:ext>
            </a:extLst>
          </p:cNvPr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8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3266-8FB4-430B-8AE3-3A53F50E1A0B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563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3266-8FB4-430B-8AE3-3A53F50E1A0B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59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3266-8FB4-430B-8AE3-3A53F50E1A0B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212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812840-A87D-CF98-33C1-A06E70CF9B0E}"/>
              </a:ext>
            </a:extLst>
          </p:cNvPr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161B7-1B23-8A17-5A7D-5ADCE2AE2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3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5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1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1574E-775F-56A3-1AF1-A7A211F59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A4D7C0-2D87-579E-AA96-0F6F06B1D84C}"/>
              </a:ext>
            </a:extLst>
          </p:cNvPr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4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8B93266-8FB4-430B-8AE3-3A53F50E1A0B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161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967ECD-51BB-9999-4B8B-9573D5B48FE4}"/>
              </a:ext>
            </a:extLst>
          </p:cNvPr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07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10" Type="http://schemas.openxmlformats.org/officeDocument/2006/relationships/image" Target="../media/image47.png"/><Relationship Id="rId4" Type="http://schemas.openxmlformats.org/officeDocument/2006/relationships/image" Target="../media/image26.svg"/><Relationship Id="rId9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58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A2F3DC9-FFD5-2C4B-832A-FF44CEB1F8A0}"/>
              </a:ext>
            </a:extLst>
          </p:cNvPr>
          <p:cNvSpPr txBox="1"/>
          <p:nvPr/>
        </p:nvSpPr>
        <p:spPr>
          <a:xfrm>
            <a:off x="2442500" y="2969228"/>
            <a:ext cx="5710335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>
                <a:ln/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 Goods</a:t>
            </a:r>
          </a:p>
          <a:p>
            <a:pPr algn="ctr"/>
            <a:r>
              <a:rPr lang="en-US" sz="5000" b="1" dirty="0">
                <a:ln/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 – hoc Insights</a:t>
            </a:r>
            <a:endParaRPr lang="en-IN" sz="5000" b="1" dirty="0">
              <a:ln/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DF45E-480B-7D1F-F8E7-085BD0C2337E}"/>
              </a:ext>
            </a:extLst>
          </p:cNvPr>
          <p:cNvSpPr/>
          <p:nvPr/>
        </p:nvSpPr>
        <p:spPr>
          <a:xfrm>
            <a:off x="740229" y="410036"/>
            <a:ext cx="5710335" cy="18513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F4747-6200-968B-8A19-671561F216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38" y="600982"/>
            <a:ext cx="1411162" cy="1380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CF00DB-CC81-C068-2D3D-7D8954FDCCE6}"/>
              </a:ext>
            </a:extLst>
          </p:cNvPr>
          <p:cNvSpPr txBox="1"/>
          <p:nvPr/>
        </p:nvSpPr>
        <p:spPr>
          <a:xfrm>
            <a:off x="2498483" y="1335689"/>
            <a:ext cx="3424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AtliQ Hardware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E92379-EBB8-EFD6-1720-6F6219447A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57" y="2969228"/>
            <a:ext cx="1120308" cy="9955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CDA746-97AA-FAB5-0C72-94769F10E3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8" y="365794"/>
            <a:ext cx="2311027" cy="18513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85807E-1752-A39B-B44B-178483887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08" y="2919826"/>
            <a:ext cx="2994292" cy="19913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94C6277-FA09-E865-1214-2B8C07D7EC76}"/>
              </a:ext>
            </a:extLst>
          </p:cNvPr>
          <p:cNvSpPr txBox="1"/>
          <p:nvPr/>
        </p:nvSpPr>
        <p:spPr>
          <a:xfrm>
            <a:off x="9197708" y="593426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 : Sachin Savkare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36456F8-ED09-1080-52FD-3255FDBE86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4" y="5012967"/>
            <a:ext cx="766665" cy="7666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48B0073-E12E-597A-1142-8D582445EAC4}"/>
              </a:ext>
            </a:extLst>
          </p:cNvPr>
          <p:cNvSpPr txBox="1"/>
          <p:nvPr/>
        </p:nvSpPr>
        <p:spPr>
          <a:xfrm>
            <a:off x="970648" y="521163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SQL Project 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CF86-25FC-FA63-DA58-A4E068B28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E847C6-C8DF-5716-DD87-ED67EEDDF6D1}"/>
              </a:ext>
            </a:extLst>
          </p:cNvPr>
          <p:cNvSpPr txBox="1">
            <a:spLocks/>
          </p:cNvSpPr>
          <p:nvPr/>
        </p:nvSpPr>
        <p:spPr>
          <a:xfrm>
            <a:off x="1797784" y="81959"/>
            <a:ext cx="8596432" cy="541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Unique Product Counts by Segment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D47EEF-58A5-7EA0-6609-D073BFCFA2FC}"/>
              </a:ext>
            </a:extLst>
          </p:cNvPr>
          <p:cNvSpPr txBox="1">
            <a:spLocks/>
          </p:cNvSpPr>
          <p:nvPr/>
        </p:nvSpPr>
        <p:spPr>
          <a:xfrm>
            <a:off x="61655" y="1159582"/>
            <a:ext cx="11964967" cy="900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Business Question</a:t>
            </a:r>
            <a:r>
              <a:rPr lang="en-IN" sz="2000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: 3</a:t>
            </a:r>
          </a:p>
          <a:p>
            <a:endParaRPr lang="en-IN" sz="1000" cap="none" dirty="0">
              <a:solidFill>
                <a:schemeClr val="bg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 lvl="0">
              <a:lnSpc>
                <a:spcPct val="100000"/>
              </a:lnSpc>
            </a:pPr>
            <a:r>
              <a:rPr lang="en-IN" sz="1800" kern="1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Provide a report with all the unique product counts for each segment and sort them in descending order of product counts. The final output contains 2 fields, </a:t>
            </a:r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segment and </a:t>
            </a:r>
            <a:r>
              <a:rPr lang="en-IN" sz="1800" kern="100" cap="none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product_count</a:t>
            </a:r>
            <a:endParaRPr lang="en-IN" sz="1800" kern="100" cap="none" dirty="0">
              <a:solidFill>
                <a:srgbClr val="002060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endParaRPr lang="en-IN" sz="18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865B319-0772-9B43-56FB-BEC03E14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30" y="2808713"/>
            <a:ext cx="1752822" cy="373328"/>
          </a:xfrm>
        </p:spPr>
        <p:txBody>
          <a:bodyPr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SQL Result Grid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aphic 14" descr="Back RTL">
            <a:extLst>
              <a:ext uri="{FF2B5EF4-FFF2-40B4-BE49-F238E27FC236}">
                <a16:creationId xmlns:a16="http://schemas.microsoft.com/office/drawing/2014/main" id="{93C8AEAD-6978-7624-621D-EE6E1155C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9398" y="299537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39E45-27AC-CE38-02B1-9F165B422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1" y="2210833"/>
            <a:ext cx="2618524" cy="1698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EAD07-F382-EA6A-B3FA-EA5BE3603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34" y="2694656"/>
            <a:ext cx="4629607" cy="2658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F222E-9815-9AA0-F115-0D14049A5304}"/>
              </a:ext>
            </a:extLst>
          </p:cNvPr>
          <p:cNvSpPr txBox="1"/>
          <p:nvPr/>
        </p:nvSpPr>
        <p:spPr>
          <a:xfrm>
            <a:off x="7287208" y="2290651"/>
            <a:ext cx="4199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Unique Product Counts for each Segment </a:t>
            </a:r>
            <a:endParaRPr lang="en-I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02FB5C52-D251-4CAB-2359-8A9A111BEFC2}"/>
              </a:ext>
            </a:extLst>
          </p:cNvPr>
          <p:cNvSpPr txBox="1">
            <a:spLocks/>
          </p:cNvSpPr>
          <p:nvPr/>
        </p:nvSpPr>
        <p:spPr>
          <a:xfrm>
            <a:off x="61655" y="3789511"/>
            <a:ext cx="7225553" cy="242510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Insight</a:t>
            </a:r>
          </a:p>
          <a:p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Notebook (129), Accessories (116), and Peripherals (84) make up </a:t>
            </a: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83% of total products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Desktop (32), Storage (27), and Networking (9) are underrepresented, but show </a:t>
            </a: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 Avg. Gross Sales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, especially: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Networking:  5,207.13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Storage:  3,102.33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Desktop has the </a:t>
            </a: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lowest GM% (69.92%),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affecting overall profitability.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Indicates strong focus on </a:t>
            </a: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high-volume segments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, but high-value potential exists in low-volume segments.</a:t>
            </a:r>
          </a:p>
        </p:txBody>
      </p:sp>
    </p:spTree>
    <p:extLst>
      <p:ext uri="{BB962C8B-B14F-4D97-AF65-F5344CB8AC3E}">
        <p14:creationId xmlns:p14="http://schemas.microsoft.com/office/powerpoint/2010/main" val="12789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38531-C9DE-3418-9388-8FD2F3411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42B644C-18D2-747D-D61C-DA6227693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725" y="578185"/>
            <a:ext cx="2987675" cy="2476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323DB4-53E3-EFBD-8F42-90837E62C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82" y="3303734"/>
            <a:ext cx="2575560" cy="2194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A02687FD-1EAE-9F43-ED69-46A479D8C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09" y="683753"/>
            <a:ext cx="7067512" cy="226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Possible Reasons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Established demand in top 3 segments.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High-value, niche products in Networking and Storage.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Fewer product categories in low-volume segments (only 2 per segment).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Desktop's lower margins may be limiting production interest.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FFDDA7FB-23C3-4343-3CFA-07D5CB23A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09" y="3187101"/>
            <a:ext cx="6839339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Expand category variety in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Storage, Networking, and Desktop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Leverage high-performing categories like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Wi-Fi Extenders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SSDs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 profitability in Desktop by optimizing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pricing or sourcing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Balance product strategy between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volume growth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value-driven segments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0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A183C-C190-D1AF-79DB-4504DE57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BF97FC-F2D0-CC11-EE1A-857951264B26}"/>
              </a:ext>
            </a:extLst>
          </p:cNvPr>
          <p:cNvSpPr txBox="1">
            <a:spLocks/>
          </p:cNvSpPr>
          <p:nvPr/>
        </p:nvSpPr>
        <p:spPr>
          <a:xfrm>
            <a:off x="1061136" y="29692"/>
            <a:ext cx="9959210" cy="541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Segment with Highest Increase in Unique Products (2021 vs 2020)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4E9BDB-7827-1111-5350-BE933DD83102}"/>
              </a:ext>
            </a:extLst>
          </p:cNvPr>
          <p:cNvSpPr txBox="1">
            <a:spLocks/>
          </p:cNvSpPr>
          <p:nvPr/>
        </p:nvSpPr>
        <p:spPr>
          <a:xfrm>
            <a:off x="58258" y="1442330"/>
            <a:ext cx="11964967" cy="900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Business Question</a:t>
            </a:r>
            <a:r>
              <a:rPr lang="en-IN" sz="2000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: 4</a:t>
            </a:r>
            <a:endParaRPr lang="en-IN" sz="10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endParaRPr lang="en-IN" sz="10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>
              <a:lnSpc>
                <a:spcPct val="100000"/>
              </a:lnSpc>
            </a:pPr>
            <a:r>
              <a:rPr lang="en-IN" sz="1800" kern="1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Provide a report with all the unique segment which had the most increase in unique products in 2021 compared to 2020? </a:t>
            </a:r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Output fields: Segment, Product_count_2020 Product_count_2021, Difference</a:t>
            </a:r>
          </a:p>
          <a:p>
            <a:pPr>
              <a:lnSpc>
                <a:spcPct val="100000"/>
              </a:lnSpc>
            </a:pPr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 lvl="0">
              <a:lnSpc>
                <a:spcPct val="100000"/>
              </a:lnSpc>
            </a:pPr>
            <a:endParaRPr lang="en-IN" sz="18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7058A67-E197-00E3-82A1-EF5481F7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97" y="3380553"/>
            <a:ext cx="1413320" cy="209991"/>
          </a:xfrm>
        </p:spPr>
        <p:txBody>
          <a:bodyPr/>
          <a:lstStyle/>
          <a:p>
            <a:pPr algn="ctr"/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SQL Result Grid</a:t>
            </a:r>
            <a:endParaRPr lang="en-IN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aphic 14" descr="Back RTL">
            <a:extLst>
              <a:ext uri="{FF2B5EF4-FFF2-40B4-BE49-F238E27FC236}">
                <a16:creationId xmlns:a16="http://schemas.microsoft.com/office/drawing/2014/main" id="{EE7D611B-E17D-1767-B727-3ED284817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300" y="2243302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45193-2D92-C058-DBF6-14D155698CC6}"/>
              </a:ext>
            </a:extLst>
          </p:cNvPr>
          <p:cNvSpPr txBox="1"/>
          <p:nvPr/>
        </p:nvSpPr>
        <p:spPr>
          <a:xfrm>
            <a:off x="6921304" y="5797687"/>
            <a:ext cx="4199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Unique Product Counts for each Segment </a:t>
            </a:r>
            <a:endParaRPr lang="en-I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69B54C-2367-DD42-0F88-E3392238A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4" y="2074587"/>
            <a:ext cx="3927616" cy="1251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0E534-86A3-DA20-A73A-348F8BD83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70" y="2046520"/>
            <a:ext cx="6052406" cy="3680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6004D36-B74A-7032-B26E-9FF085FC5EA0}"/>
              </a:ext>
            </a:extLst>
          </p:cNvPr>
          <p:cNvSpPr txBox="1">
            <a:spLocks/>
          </p:cNvSpPr>
          <p:nvPr/>
        </p:nvSpPr>
        <p:spPr>
          <a:xfrm>
            <a:off x="144924" y="3786887"/>
            <a:ext cx="5746362" cy="253022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Insight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Accessories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b="0" dirty="0">
                <a:latin typeface="Calibri" panose="020F0502020204030204" pitchFamily="34" charset="0"/>
                <a:cs typeface="Calibri" panose="020F0502020204030204" pitchFamily="34" charset="0"/>
              </a:rPr>
              <a:t>had the </a:t>
            </a: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highest growth: </a:t>
            </a:r>
            <a:r>
              <a:rPr lang="en-IN" sz="1200" b="0" dirty="0">
                <a:latin typeface="Calibri" panose="020F0502020204030204" pitchFamily="34" charset="0"/>
                <a:cs typeface="Calibri" panose="020F0502020204030204" pitchFamily="34" charset="0"/>
              </a:rPr>
              <a:t>+34 products </a:t>
            </a: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(49.28% increase) </a:t>
            </a:r>
            <a:r>
              <a:rPr lang="en-IN" sz="1200" b="0" dirty="0">
                <a:latin typeface="Calibri" panose="020F0502020204030204" pitchFamily="34" charset="0"/>
                <a:cs typeface="Calibri" panose="020F0502020204030204" pitchFamily="34" charset="0"/>
              </a:rPr>
              <a:t>from 2020 to 2021.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0" dirty="0">
                <a:latin typeface="Calibri" panose="020F0502020204030204" pitchFamily="34" charset="0"/>
                <a:cs typeface="Calibri" panose="020F0502020204030204" pitchFamily="34" charset="0"/>
              </a:rPr>
              <a:t>Strategic focus in 2021 was on </a:t>
            </a: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diversifying the Accessories segment.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Notebook</a:t>
            </a:r>
            <a:r>
              <a:rPr lang="en-IN" sz="1200" b="0" dirty="0">
                <a:latin typeface="Calibri" panose="020F0502020204030204" pitchFamily="34" charset="0"/>
                <a:cs typeface="Calibri" panose="020F0502020204030204" pitchFamily="34" charset="0"/>
              </a:rPr>
              <a:t> (+16 products, 17.39%) and </a:t>
            </a: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Peripherals</a:t>
            </a:r>
            <a:r>
              <a:rPr lang="en-IN" sz="1200" b="0" dirty="0">
                <a:latin typeface="Calibri" panose="020F0502020204030204" pitchFamily="34" charset="0"/>
                <a:cs typeface="Calibri" panose="020F0502020204030204" pitchFamily="34" charset="0"/>
              </a:rPr>
              <a:t> (+16 products, 27.12%) also showed steady growth.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Desktop</a:t>
            </a:r>
            <a:r>
              <a:rPr lang="en-IN" sz="1200" b="0" dirty="0">
                <a:latin typeface="Calibri" panose="020F0502020204030204" pitchFamily="34" charset="0"/>
                <a:cs typeface="Calibri" panose="020F0502020204030204" pitchFamily="34" charset="0"/>
              </a:rPr>
              <a:t> saw a </a:t>
            </a: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214.29% jump </a:t>
            </a:r>
            <a:r>
              <a:rPr lang="en-IN" sz="1200" b="0" dirty="0">
                <a:latin typeface="Calibri" panose="020F0502020204030204" pitchFamily="34" charset="0"/>
                <a:cs typeface="Calibri" panose="020F0502020204030204" pitchFamily="34" charset="0"/>
              </a:rPr>
              <a:t>(from 7 to 22 products), indicating revived interest despite small base.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lang="en-IN" sz="1200" b="0" dirty="0">
                <a:latin typeface="Calibri" panose="020F0502020204030204" pitchFamily="34" charset="0"/>
                <a:cs typeface="Calibri" panose="020F0502020204030204" pitchFamily="34" charset="0"/>
              </a:rPr>
              <a:t> (+5 products, 41.67%) and </a:t>
            </a:r>
            <a:r>
              <a:rPr lang="en-IN" sz="12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en-IN" sz="1200" b="0" dirty="0">
                <a:latin typeface="Calibri" panose="020F0502020204030204" pitchFamily="34" charset="0"/>
                <a:cs typeface="Calibri" panose="020F0502020204030204" pitchFamily="34" charset="0"/>
              </a:rPr>
              <a:t> (+3 products, 50%) grew slower in absolute terms.</a:t>
            </a:r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IN" sz="1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94A63-23F6-0688-BBF9-C5B950119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F7505F-B087-DF3A-E357-BE733F5FDF99}"/>
              </a:ext>
            </a:extLst>
          </p:cNvPr>
          <p:cNvSpPr txBox="1">
            <a:spLocks/>
          </p:cNvSpPr>
          <p:nvPr/>
        </p:nvSpPr>
        <p:spPr>
          <a:xfrm>
            <a:off x="58258" y="1442330"/>
            <a:ext cx="11964967" cy="900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endParaRPr lang="en-IN" sz="18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55EA8D0B-B96B-58D9-A670-9363C2DB4B18}"/>
              </a:ext>
            </a:extLst>
          </p:cNvPr>
          <p:cNvSpPr txBox="1">
            <a:spLocks/>
          </p:cNvSpPr>
          <p:nvPr/>
        </p:nvSpPr>
        <p:spPr>
          <a:xfrm>
            <a:off x="144924" y="3786887"/>
            <a:ext cx="5746362" cy="253022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endParaRPr lang="en-IN" sz="1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2C93D1B-6E47-44EF-0EB2-601960A95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49" y="574917"/>
            <a:ext cx="7281451" cy="249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Possible Reasons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High market demand and broader use cases in the Accessories segment.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Company strategy focused on expanding variety and addressing consumer trends.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Desktop’s rise may result from renewed positioning or updated product line.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Limited R&amp;D or supply chain focus on Storage and Networking segments.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5092CFCB-473A-7FB0-4BA9-FF6F232C9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49" y="3071113"/>
            <a:ext cx="757609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Sustain momentum in Accessories, Notebooks, and Peripherals through continuous innovation.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Evaluate potential in Storage and Networking with market research and demand forecasting.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Scale up Desktop offerings to build on recent growth and expand presence.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Ensure balanced growth strategy to prevent overdependence on high-volume segments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E8D034-CB7B-C896-E627-760D141CC8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22" y="3909997"/>
            <a:ext cx="1930278" cy="19696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852370-BDA3-3D01-A842-F5647E504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77" y="574917"/>
            <a:ext cx="2162245" cy="3842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139424-4F3A-0C11-450C-BE7ED9DF7E9F}"/>
              </a:ext>
            </a:extLst>
          </p:cNvPr>
          <p:cNvSpPr txBox="1"/>
          <p:nvPr/>
        </p:nvSpPr>
        <p:spPr>
          <a:xfrm>
            <a:off x="10842799" y="4029536"/>
            <a:ext cx="11561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 Trend</a:t>
            </a:r>
            <a:endParaRPr lang="en-IN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ABB1-FB4F-3AE3-9DC3-6E4E032F4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9288207-27B7-D27B-F57C-8371F00E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285" y="3178081"/>
            <a:ext cx="2705741" cy="27057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2C9F0E7-2704-36B8-7DF8-9F990DE255F2}"/>
              </a:ext>
            </a:extLst>
          </p:cNvPr>
          <p:cNvSpPr txBox="1">
            <a:spLocks/>
          </p:cNvSpPr>
          <p:nvPr/>
        </p:nvSpPr>
        <p:spPr>
          <a:xfrm>
            <a:off x="1662371" y="0"/>
            <a:ext cx="8867257" cy="541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Products with Highest and Lowest Manufacturing Costs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A5C353-8BD5-06D1-2A39-3E7FC131E520}"/>
              </a:ext>
            </a:extLst>
          </p:cNvPr>
          <p:cNvSpPr txBox="1">
            <a:spLocks/>
          </p:cNvSpPr>
          <p:nvPr/>
        </p:nvSpPr>
        <p:spPr>
          <a:xfrm>
            <a:off x="113515" y="1684869"/>
            <a:ext cx="11964967" cy="900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Business Question</a:t>
            </a:r>
            <a:r>
              <a:rPr lang="en-IN" sz="20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: 5</a:t>
            </a:r>
          </a:p>
          <a:p>
            <a:pPr lvl="0"/>
            <a:endParaRPr lang="en-IN" sz="10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 lvl="0"/>
            <a:r>
              <a:rPr lang="en-IN" sz="1800" kern="1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Get the products that have the highest and lowest manufacturing costs.</a:t>
            </a:r>
          </a:p>
          <a:p>
            <a:pPr>
              <a:buNone/>
            </a:pPr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Output fields: </a:t>
            </a:r>
            <a:r>
              <a:rPr lang="en-IN" sz="1800" kern="100" cap="none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Product_code</a:t>
            </a:r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, Product, </a:t>
            </a:r>
            <a:r>
              <a:rPr lang="en-IN" sz="1800" kern="100" cap="none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Manufacturing_cost</a:t>
            </a:r>
            <a:endParaRPr lang="en-IN" sz="1800" kern="100" cap="none" dirty="0">
              <a:solidFill>
                <a:srgbClr val="002060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r>
              <a:rPr lang="en-IN" sz="1800" kern="1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00000"/>
              </a:lnSpc>
            </a:pPr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 lvl="0">
              <a:lnSpc>
                <a:spcPct val="100000"/>
              </a:lnSpc>
            </a:pPr>
            <a:endParaRPr lang="en-IN" sz="18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F110D1A-71F0-5111-E05B-9E03C1CE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54" y="3027052"/>
            <a:ext cx="1613205" cy="302059"/>
          </a:xfrm>
        </p:spPr>
        <p:txBody>
          <a:bodyPr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SQL Result Grid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aphic 14" descr="Back RTL">
            <a:extLst>
              <a:ext uri="{FF2B5EF4-FFF2-40B4-BE49-F238E27FC236}">
                <a16:creationId xmlns:a16="http://schemas.microsoft.com/office/drawing/2014/main" id="{A45F0A3F-F95E-D20C-BCF1-799F1E49D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2274" y="2325244"/>
            <a:ext cx="777815" cy="777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1F3BFF-9A8A-F921-A530-DB934FCA0620}"/>
              </a:ext>
            </a:extLst>
          </p:cNvPr>
          <p:cNvSpPr txBox="1"/>
          <p:nvPr/>
        </p:nvSpPr>
        <p:spPr>
          <a:xfrm>
            <a:off x="8144759" y="2875002"/>
            <a:ext cx="36851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Which product in our portfolio incurs the least manufacturing cost?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A64EE7-1B63-71FA-0FAA-1972121CD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655" y="3620626"/>
            <a:ext cx="6598920" cy="77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F24A4C-1184-5782-BB92-C488EA4A9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6" y="2325244"/>
            <a:ext cx="3474720" cy="6781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10FAC0-D709-7344-3A87-675FFDA82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36" y="1515786"/>
            <a:ext cx="2513799" cy="25137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6C06B-F709-A121-0E3F-5B8055BCF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12" y="2254176"/>
            <a:ext cx="923906" cy="923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90A970-904E-2A1C-B24E-8E9A24F83B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0" y="5331932"/>
            <a:ext cx="6629400" cy="80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E67D40-3FEC-2165-7B48-D844269B28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54" y="3992592"/>
            <a:ext cx="957537" cy="962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C9647-AB92-CB91-0996-A756CC772DF1}"/>
              </a:ext>
            </a:extLst>
          </p:cNvPr>
          <p:cNvSpPr txBox="1"/>
          <p:nvPr/>
        </p:nvSpPr>
        <p:spPr>
          <a:xfrm>
            <a:off x="2380565" y="4603277"/>
            <a:ext cx="36851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Which product in our portfolio incurs the highest manufacturing cost?</a:t>
            </a:r>
          </a:p>
        </p:txBody>
      </p:sp>
    </p:spTree>
    <p:extLst>
      <p:ext uri="{BB962C8B-B14F-4D97-AF65-F5344CB8AC3E}">
        <p14:creationId xmlns:p14="http://schemas.microsoft.com/office/powerpoint/2010/main" val="39982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E21D5-D528-73D7-2885-75ED4566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A95FAE-6320-6660-8FFD-1C42AA37DF28}"/>
              </a:ext>
            </a:extLst>
          </p:cNvPr>
          <p:cNvSpPr txBox="1">
            <a:spLocks/>
          </p:cNvSpPr>
          <p:nvPr/>
        </p:nvSpPr>
        <p:spPr>
          <a:xfrm>
            <a:off x="528041" y="4131"/>
            <a:ext cx="11135913" cy="541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Top 5 Customers with Highest Average Pre-Invoice Discount (India, 2021)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FDD3ED-7BB4-9B7E-DEAE-6A1A850CDEA0}"/>
              </a:ext>
            </a:extLst>
          </p:cNvPr>
          <p:cNvSpPr txBox="1">
            <a:spLocks/>
          </p:cNvSpPr>
          <p:nvPr/>
        </p:nvSpPr>
        <p:spPr>
          <a:xfrm>
            <a:off x="113513" y="1807005"/>
            <a:ext cx="11964967" cy="900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Business Question</a:t>
            </a:r>
            <a:r>
              <a:rPr lang="en-IN" sz="2000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: 6</a:t>
            </a:r>
          </a:p>
          <a:p>
            <a:pPr lvl="0"/>
            <a:endParaRPr lang="en-IN" sz="10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Generate a report showing the top 5 customers in the </a:t>
            </a:r>
            <a:r>
              <a:rPr lang="en-IN" sz="1800" cap="non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indian</a:t>
            </a:r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 market who received the highest average pre-invoice discount percentage during fiscal year 2021.</a:t>
            </a:r>
            <a:r>
              <a:rPr lang="en-IN" sz="1800" kern="1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 </a:t>
            </a:r>
          </a:p>
          <a:p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Output fields: </a:t>
            </a:r>
            <a:r>
              <a:rPr lang="en-IN" sz="1800" kern="100" cap="none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customer_code</a:t>
            </a:r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, customer, </a:t>
            </a:r>
            <a:r>
              <a:rPr lang="en-IN" sz="1800" kern="100" cap="none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average_discount_percentage</a:t>
            </a:r>
            <a:endParaRPr lang="en-IN" sz="1800" kern="100" cap="none" dirty="0">
              <a:solidFill>
                <a:srgbClr val="002060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>
              <a:lnSpc>
                <a:spcPct val="100000"/>
              </a:lnSpc>
            </a:pPr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 lvl="0">
              <a:lnSpc>
                <a:spcPct val="100000"/>
              </a:lnSpc>
            </a:pPr>
            <a:endParaRPr lang="en-IN" sz="18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607FB7D-E789-58B0-8D39-F786714D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788" y="3612176"/>
            <a:ext cx="1613205" cy="302059"/>
          </a:xfrm>
        </p:spPr>
        <p:txBody>
          <a:bodyPr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SQL Result Grid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aphic 14" descr="Back RTL">
            <a:extLst>
              <a:ext uri="{FF2B5EF4-FFF2-40B4-BE49-F238E27FC236}">
                <a16:creationId xmlns:a16="http://schemas.microsoft.com/office/drawing/2014/main" id="{BD5E0312-EDDD-7BD1-071B-DD21D4B59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450" y="2507403"/>
            <a:ext cx="777815" cy="777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55B87-DC98-A53A-2032-D2E0B87D6E3D}"/>
              </a:ext>
            </a:extLst>
          </p:cNvPr>
          <p:cNvSpPr txBox="1"/>
          <p:nvPr/>
        </p:nvSpPr>
        <p:spPr>
          <a:xfrm>
            <a:off x="7196511" y="4856654"/>
            <a:ext cx="4199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Unique Product Counts for each Segment </a:t>
            </a:r>
            <a:endParaRPr lang="en-I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0ABFE-6510-A6D7-D812-050C49B62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1" y="2257148"/>
            <a:ext cx="4076700" cy="1264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5A9F66-49BC-ABCC-5C3C-4C30A66AB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75" y="2087880"/>
            <a:ext cx="5722620" cy="2682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3FB2D-2A13-F281-EA58-DB27C51F727F}"/>
              </a:ext>
            </a:extLst>
          </p:cNvPr>
          <p:cNvSpPr txBox="1"/>
          <p:nvPr/>
        </p:nvSpPr>
        <p:spPr>
          <a:xfrm>
            <a:off x="434735" y="4228212"/>
            <a:ext cx="6068702" cy="1903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Insights: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Highest 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discount: Flipkart (30.83%)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Lowest discount: Amazon (29.93%)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Overall average: </a:t>
            </a:r>
            <a:r>
              <a:rPr lang="en-IN" sz="15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30.21% 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across top 5 customers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Discounts were closely aligned, suggesting a uniform pricing strategy</a:t>
            </a:r>
          </a:p>
        </p:txBody>
      </p:sp>
    </p:spTree>
    <p:extLst>
      <p:ext uri="{BB962C8B-B14F-4D97-AF65-F5344CB8AC3E}">
        <p14:creationId xmlns:p14="http://schemas.microsoft.com/office/powerpoint/2010/main" val="34438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56FB9-9913-206E-53C3-F997A8EF1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D92DB81-E627-0A7F-B3A7-E6299B56F3D6}"/>
              </a:ext>
            </a:extLst>
          </p:cNvPr>
          <p:cNvSpPr txBox="1"/>
          <p:nvPr/>
        </p:nvSpPr>
        <p:spPr>
          <a:xfrm>
            <a:off x="580831" y="743157"/>
            <a:ext cx="612554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Business Interpretation</a:t>
            </a:r>
          </a:p>
          <a:p>
            <a:pPr>
              <a:lnSpc>
                <a:spcPct val="150000"/>
              </a:lnSpc>
            </a:pPr>
            <a:endParaRPr lang="en-I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Flipkart may be receiving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higher discounts due to volume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or strategic partnership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Amazon’s lower discount could reflect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tighter terms or smaller volumes</a:t>
            </a: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Minimal variation shows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strong pricing control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across customer base</a:t>
            </a:r>
            <a:endParaRPr lang="en-I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I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I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  <a:p>
            <a:pPr>
              <a:lnSpc>
                <a:spcPct val="150000"/>
              </a:lnSpc>
            </a:pPr>
            <a:endParaRPr lang="en-I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Review Flipkart’s margins regularly due to high discounts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Customize discounting strategies based on customer performance and profitability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Use insights to optimize commercial terms in future negotiations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BBB079D-F1CC-AB63-4B49-4F7D37729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20" y="3429000"/>
            <a:ext cx="1953500" cy="1953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822059-A3A6-8E33-5489-4914BD73AC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63" y="1461918"/>
            <a:ext cx="2576412" cy="1486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CB8345-4438-98B9-0D70-A28FC0202C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69" y="743157"/>
            <a:ext cx="1642059" cy="17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6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68C0F-F39D-226D-6818-33FD76F35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1ABEE0-AA00-C8B3-8174-56E9275436F4}"/>
              </a:ext>
            </a:extLst>
          </p:cNvPr>
          <p:cNvSpPr txBox="1">
            <a:spLocks/>
          </p:cNvSpPr>
          <p:nvPr/>
        </p:nvSpPr>
        <p:spPr>
          <a:xfrm>
            <a:off x="528041" y="4131"/>
            <a:ext cx="11135913" cy="541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Monthly Gross Sales for "</a:t>
            </a:r>
            <a:r>
              <a:rPr lang="en-IN" sz="25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A</a:t>
            </a:r>
            <a:r>
              <a:rPr lang="en-IN" sz="2500" cap="non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tliq</a:t>
            </a:r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 E</a:t>
            </a:r>
            <a:r>
              <a:rPr lang="en-IN" sz="25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xclusive</a:t>
            </a:r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"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DDB23E-6CED-8990-7425-2ED4B03CCC81}"/>
              </a:ext>
            </a:extLst>
          </p:cNvPr>
          <p:cNvSpPr txBox="1">
            <a:spLocks/>
          </p:cNvSpPr>
          <p:nvPr/>
        </p:nvSpPr>
        <p:spPr>
          <a:xfrm>
            <a:off x="113513" y="1807005"/>
            <a:ext cx="11964967" cy="900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Business Question</a:t>
            </a:r>
            <a:r>
              <a:rPr lang="en-IN" sz="2000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: 7</a:t>
            </a:r>
          </a:p>
          <a:p>
            <a:pPr lvl="0"/>
            <a:endParaRPr lang="en-IN" sz="10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Generate a report showing the top 5 customers in the </a:t>
            </a:r>
            <a:r>
              <a:rPr lang="en-IN" sz="1800" cap="non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indian</a:t>
            </a:r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 market who received the highest average pre-invoice discount percentage during fiscal year 2021.</a:t>
            </a:r>
            <a:r>
              <a:rPr lang="en-IN" sz="1800" kern="1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 </a:t>
            </a:r>
          </a:p>
          <a:p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Output fields: </a:t>
            </a:r>
            <a:r>
              <a:rPr lang="en-IN" sz="1800" kern="100" cap="none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customer_code</a:t>
            </a:r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, customer, </a:t>
            </a:r>
            <a:r>
              <a:rPr lang="en-IN" sz="1800" kern="100" cap="none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average_discount_percentage</a:t>
            </a:r>
            <a:endParaRPr lang="en-IN" sz="1800" kern="100" cap="none" dirty="0">
              <a:solidFill>
                <a:srgbClr val="002060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>
              <a:lnSpc>
                <a:spcPct val="100000"/>
              </a:lnSpc>
            </a:pPr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 lvl="0">
              <a:lnSpc>
                <a:spcPct val="100000"/>
              </a:lnSpc>
            </a:pPr>
            <a:endParaRPr lang="en-IN" sz="18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962583A-D131-9E26-7642-8C4A329D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313" y="5354415"/>
            <a:ext cx="1613205" cy="302059"/>
          </a:xfrm>
        </p:spPr>
        <p:txBody>
          <a:bodyPr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SQL Result Grid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E4DFD-6645-DE31-F53B-A4E04E9D967D}"/>
              </a:ext>
            </a:extLst>
          </p:cNvPr>
          <p:cNvSpPr txBox="1"/>
          <p:nvPr/>
        </p:nvSpPr>
        <p:spPr>
          <a:xfrm>
            <a:off x="6415328" y="5505445"/>
            <a:ext cx="4199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Unique Product Counts for each Segment </a:t>
            </a:r>
            <a:endParaRPr lang="en-I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A1649-5DA3-C303-73BC-668C3A1C6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6" y="2347151"/>
            <a:ext cx="3688080" cy="2910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7CBF7-2871-65C2-DF9E-11508A3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035" y="2147533"/>
            <a:ext cx="6980307" cy="3310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Graphic 9" descr="Back RTL">
            <a:extLst>
              <a:ext uri="{FF2B5EF4-FFF2-40B4-BE49-F238E27FC236}">
                <a16:creationId xmlns:a16="http://schemas.microsoft.com/office/drawing/2014/main" id="{6A0AA488-59F0-8001-3221-4D25304A4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4996" y="3140001"/>
            <a:ext cx="577998" cy="5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90E52-17D4-775D-79FF-30076DA4E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FFE2E2-5FF2-6A62-22F1-08C00DF8D4C0}"/>
              </a:ext>
            </a:extLst>
          </p:cNvPr>
          <p:cNvSpPr/>
          <p:nvPr/>
        </p:nvSpPr>
        <p:spPr>
          <a:xfrm>
            <a:off x="0" y="4307406"/>
            <a:ext cx="12192000" cy="20467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  <a:solidFill>
                <a:schemeClr val="accent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CEAE9-0D69-21D1-A4E2-0DBB37903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8" y="193014"/>
            <a:ext cx="7672719" cy="3638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F9830-DEAA-486E-A1A4-B134F90AB008}"/>
              </a:ext>
            </a:extLst>
          </p:cNvPr>
          <p:cNvSpPr txBox="1"/>
          <p:nvPr/>
        </p:nvSpPr>
        <p:spPr>
          <a:xfrm>
            <a:off x="8028230" y="79580"/>
            <a:ext cx="4294397" cy="3865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Insights: </a:t>
            </a:r>
          </a:p>
          <a:p>
            <a:pPr>
              <a:lnSpc>
                <a:spcPct val="150000"/>
              </a:lnSpc>
              <a:buNone/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Highest Sales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: November 2020 – ₹32.25M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Lowest Sales: 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March 2020 – ₹0.77M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Average Sales: 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Around ₹12.66M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Sharp decline 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observed between March and August 2020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Steady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recovery post-August 2020, peaking in Nov 2020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FY 2021 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showed stable performance between ₹11M–₹20M, post-recovery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57C79-AECD-4E70-0207-E476A3B92C37}"/>
              </a:ext>
            </a:extLst>
          </p:cNvPr>
          <p:cNvSpPr txBox="1"/>
          <p:nvPr/>
        </p:nvSpPr>
        <p:spPr>
          <a:xfrm>
            <a:off x="-158513" y="4402067"/>
            <a:ext cx="3845442" cy="1118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COVID-19 pandemic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Demand suppression (Mar–Jul 2020)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Retail closures, distribution halts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43874-7BE9-5856-65AA-B595409D9F2B}"/>
              </a:ext>
            </a:extLst>
          </p:cNvPr>
          <p:cNvSpPr txBox="1"/>
          <p:nvPr/>
        </p:nvSpPr>
        <p:spPr>
          <a:xfrm>
            <a:off x="3601616" y="4402067"/>
            <a:ext cx="4538581" cy="1810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Global Chip Shortage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Affected electronic and appliance supply in mid-2020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May have contributed to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inventory backlog and pent-up demand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, released in Q4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DBC616-E75C-F4F0-2312-6372B40FF31E}"/>
              </a:ext>
            </a:extLst>
          </p:cNvPr>
          <p:cNvSpPr txBox="1"/>
          <p:nvPr/>
        </p:nvSpPr>
        <p:spPr>
          <a:xfrm>
            <a:off x="7890417" y="4402067"/>
            <a:ext cx="4027296" cy="1810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Consumer Behaviour Shift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Increased buying during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online sales and unlock phases</a:t>
            </a: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Rising preference for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home-use gadgets and appliances</a:t>
            </a: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5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FF408-BFC8-EFB1-68E7-DB5A55189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F0B7A4-DF08-0B09-59BC-B777D4292880}"/>
              </a:ext>
            </a:extLst>
          </p:cNvPr>
          <p:cNvSpPr txBox="1"/>
          <p:nvPr/>
        </p:nvSpPr>
        <p:spPr>
          <a:xfrm>
            <a:off x="408213" y="536769"/>
            <a:ext cx="6897655" cy="2134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  <a:p>
            <a:pPr>
              <a:lnSpc>
                <a:spcPct val="150000"/>
              </a:lnSpc>
            </a:pPr>
            <a:endParaRPr lang="en-I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Plan inventory and sourcing to absorb future disruptions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Strengthen supply chain to reduce component dependency (e.g., chips)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Use Q1 trends (Sep–Nov) for annual sales push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Develop early warning systems using sales + global supply data</a:t>
            </a:r>
          </a:p>
        </p:txBody>
      </p:sp>
    </p:spTree>
    <p:extLst>
      <p:ext uri="{BB962C8B-B14F-4D97-AF65-F5344CB8AC3E}">
        <p14:creationId xmlns:p14="http://schemas.microsoft.com/office/powerpoint/2010/main" val="40433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8F968-55CE-A5B5-36A4-4A41544F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22831BC9-F1BD-F569-C389-507F1BED4460}"/>
              </a:ext>
            </a:extLst>
          </p:cNvPr>
          <p:cNvSpPr txBox="1"/>
          <p:nvPr/>
        </p:nvSpPr>
        <p:spPr>
          <a:xfrm>
            <a:off x="8346440" y="963500"/>
            <a:ext cx="3845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Bridging the Insight Gap at AtliQ Hardware.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7A438F-DB12-773A-69AF-D35A75E61167}"/>
              </a:ext>
            </a:extLst>
          </p:cNvPr>
          <p:cNvSpPr txBox="1"/>
          <p:nvPr/>
        </p:nvSpPr>
        <p:spPr>
          <a:xfrm>
            <a:off x="391160" y="145485"/>
            <a:ext cx="7299960" cy="615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AtliQ Hardware 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(Imaginary company)</a:t>
            </a:r>
          </a:p>
          <a:p>
            <a:pPr>
              <a:lnSpc>
                <a:spcPct val="150000"/>
              </a:lnSpc>
            </a:pPr>
            <a:endParaRPr lang="en-IN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One of India’s top computer hardware manufacturers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Rapidly expanding across international markets</a:t>
            </a:r>
          </a:p>
          <a:p>
            <a:pPr>
              <a:lnSpc>
                <a:spcPct val="150000"/>
              </a:lnSpc>
            </a:pPr>
            <a:endParaRPr lang="en-I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Insight Gap</a:t>
            </a:r>
          </a:p>
          <a:p>
            <a:pPr>
              <a:lnSpc>
                <a:spcPct val="150000"/>
              </a:lnSpc>
            </a:pPr>
            <a:endParaRPr lang="en-IN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Leadership identified a lack of timely, data-driven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Slower decision-making impacting strategic actions</a:t>
            </a:r>
          </a:p>
          <a:p>
            <a:pPr>
              <a:lnSpc>
                <a:spcPct val="150000"/>
              </a:lnSpc>
            </a:pPr>
            <a:endParaRPr lang="en-I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for Talent</a:t>
            </a:r>
          </a:p>
          <a:p>
            <a:pPr>
              <a:lnSpc>
                <a:spcPct val="150000"/>
              </a:lnSpc>
            </a:pPr>
            <a:endParaRPr lang="en-IN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Growing demand for actionable insights led to a plan to strengthen the analytics team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Focus on hiring junior data analysts with strong technical and analytical thinking skills</a:t>
            </a:r>
          </a:p>
          <a:p>
            <a:pPr>
              <a:lnSpc>
                <a:spcPct val="150000"/>
              </a:lnSpc>
            </a:pPr>
            <a:endParaRPr lang="en-I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Overview</a:t>
            </a:r>
          </a:p>
          <a:p>
            <a:pPr>
              <a:lnSpc>
                <a:spcPct val="150000"/>
              </a:lnSpc>
            </a:pPr>
            <a:endParaRPr lang="en-IN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SQL-based assessment designed by Data Analytics Director Tony Sharma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Includes 10 ad hoc business requests simulating real-world scenarios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Aims to evaluate SQL expertise, problem-solving, and communication abilities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7484A2F-FFE4-A34F-DAEB-BBD8BB237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36" y="3722163"/>
            <a:ext cx="1411162" cy="138093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CEB616F-8C2B-CE31-1501-4344EF828B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257" y="3287277"/>
            <a:ext cx="1411162" cy="8697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E7EECC-1A5F-068E-7DC2-7D1A2E32FA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257" y="4341508"/>
            <a:ext cx="1253490" cy="125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5C427-85B9-1302-9165-92F99691D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EEE4FD-F28D-E37E-8E49-E3EAE38B93E9}"/>
              </a:ext>
            </a:extLst>
          </p:cNvPr>
          <p:cNvSpPr txBox="1">
            <a:spLocks/>
          </p:cNvSpPr>
          <p:nvPr/>
        </p:nvSpPr>
        <p:spPr>
          <a:xfrm>
            <a:off x="528041" y="4131"/>
            <a:ext cx="11135913" cy="541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Quarter with Maximum Total Sold Quantity – 2020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7B150C-88B7-D89C-2DFC-FD65753A06D9}"/>
              </a:ext>
            </a:extLst>
          </p:cNvPr>
          <p:cNvSpPr txBox="1">
            <a:spLocks/>
          </p:cNvSpPr>
          <p:nvPr/>
        </p:nvSpPr>
        <p:spPr>
          <a:xfrm>
            <a:off x="113513" y="1422948"/>
            <a:ext cx="11964967" cy="900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Business Question</a:t>
            </a:r>
            <a:r>
              <a:rPr lang="en-IN" sz="2000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: 8</a:t>
            </a:r>
          </a:p>
          <a:p>
            <a:pPr lvl="0"/>
            <a:endParaRPr lang="en-IN" sz="10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In which quarter of 2020, got the maximum </a:t>
            </a:r>
            <a:r>
              <a:rPr lang="en-IN" sz="1800" cap="non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total_sold_quantity</a:t>
            </a:r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?</a:t>
            </a:r>
            <a:b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</a:br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The final output contains these fields sorted by the </a:t>
            </a:r>
            <a:r>
              <a:rPr lang="en-IN" sz="1800" cap="non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total_sold_quantity</a:t>
            </a:r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:</a:t>
            </a:r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 Quarter, </a:t>
            </a:r>
            <a:r>
              <a:rPr lang="en-IN" sz="1800" kern="100" cap="none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total_sold_quantity</a:t>
            </a:r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>
              <a:lnSpc>
                <a:spcPct val="100000"/>
              </a:lnSpc>
            </a:pPr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 lvl="0">
              <a:lnSpc>
                <a:spcPct val="100000"/>
              </a:lnSpc>
            </a:pPr>
            <a:endParaRPr lang="en-IN" sz="18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D39290-3E4B-EF4D-7623-56DE22E1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10" y="5132993"/>
            <a:ext cx="1613205" cy="302059"/>
          </a:xfrm>
        </p:spPr>
        <p:txBody>
          <a:bodyPr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SQL Result Grid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0B2C-08F7-3621-97FD-68EDA95F592F}"/>
              </a:ext>
            </a:extLst>
          </p:cNvPr>
          <p:cNvSpPr txBox="1"/>
          <p:nvPr/>
        </p:nvSpPr>
        <p:spPr>
          <a:xfrm>
            <a:off x="7124455" y="4759416"/>
            <a:ext cx="4199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Unique Product Counts for each Segment </a:t>
            </a:r>
            <a:endParaRPr lang="en-I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7F33B-C942-F1A0-6B62-06A943E56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33" y="2519290"/>
            <a:ext cx="2575560" cy="2563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6167DB-16C2-55D9-4B8E-4CDDA4FA3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89" y="2260968"/>
            <a:ext cx="2246943" cy="1168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aphic 9" descr="Back RTL">
            <a:extLst>
              <a:ext uri="{FF2B5EF4-FFF2-40B4-BE49-F238E27FC236}">
                <a16:creationId xmlns:a16="http://schemas.microsoft.com/office/drawing/2014/main" id="{1E3C5DFA-48DA-8BF9-461C-9595529B8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5016" y="2425058"/>
            <a:ext cx="676231" cy="676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EFC683-C9C9-1A40-E94B-07A2D443B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31" y="2525915"/>
            <a:ext cx="5426738" cy="21924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BEAAF-B0FC-2BD4-08FB-B145678F4F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95" y="3879346"/>
            <a:ext cx="2223037" cy="1492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4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BE016-B76E-9618-B37B-A9A1F7D0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35EE1C-5201-4848-11F9-4028C3B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7" y="155939"/>
            <a:ext cx="6756040" cy="2635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E8C083-0038-D736-CD00-EDE48728034E}"/>
              </a:ext>
            </a:extLst>
          </p:cNvPr>
          <p:cNvSpPr txBox="1"/>
          <p:nvPr/>
        </p:nvSpPr>
        <p:spPr>
          <a:xfrm>
            <a:off x="7079602" y="327659"/>
            <a:ext cx="4975549" cy="2272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Insights:  Overall Trend:</a:t>
            </a:r>
          </a:p>
          <a:p>
            <a:pPr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Q1 (Sep–Nov)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Highest sales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– 7.01M units (≈34% of total FY sales)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Q3 (Mar–May)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Lowest sales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– 2.08M units (≈10%)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December (Q2)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had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peak monthly sales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– 3.2M units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March (Q3)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recorded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lowest monthly sales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– 0.8M units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BC241-17AA-ADA6-2650-EF84045120F7}"/>
              </a:ext>
            </a:extLst>
          </p:cNvPr>
          <p:cNvSpPr txBox="1"/>
          <p:nvPr/>
        </p:nvSpPr>
        <p:spPr>
          <a:xfrm>
            <a:off x="69203" y="2929252"/>
            <a:ext cx="5959151" cy="3131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Interpretation &amp; Cause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Q3 dip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 aligns with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COVID-19 peak lockdown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 (Mar–May 2020)</a:t>
            </a:r>
            <a:b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→ Manufacturing &amp; logistics disruptions</a:t>
            </a:r>
            <a:b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→ Supply shortages &amp; drop in B2B demand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Early recovery in Q4 (Jun–Aug)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 despite ongoing pandemic</a:t>
            </a:r>
            <a:b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→ Surge in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remote learning and WFH setups</a:t>
            </a:r>
            <a:b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→ Spike in demand for laptops, webcams, headsets, and peripherals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Q1 surge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 likely influenced by:</a:t>
            </a:r>
            <a:b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→ Pre-festive stocking</a:t>
            </a:r>
            <a:b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→ Normal retail cycles prior to pandemic disruption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D2B3D3-41B7-ED66-D316-CC0813776580}"/>
              </a:ext>
            </a:extLst>
          </p:cNvPr>
          <p:cNvSpPr txBox="1"/>
          <p:nvPr/>
        </p:nvSpPr>
        <p:spPr>
          <a:xfrm>
            <a:off x="7079602" y="3055688"/>
            <a:ext cx="4931228" cy="2272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IN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Pre-stock inventory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before Q1 &amp; Q4 demand peaks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Strengthen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digital sales &amp; last-mile delivery</a:t>
            </a: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Build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scenario-based planning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for crisis resilience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Promote key products aligned with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remote/online use cases</a:t>
            </a: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3F8A16-4812-279A-7A15-0E1A434B86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30" y="3209170"/>
            <a:ext cx="2223037" cy="1492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8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A100-4AC4-38B0-BC4A-3D87C68B1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1EEAEF-B7ED-BD43-8992-FD6FA4CE8426}"/>
              </a:ext>
            </a:extLst>
          </p:cNvPr>
          <p:cNvSpPr txBox="1">
            <a:spLocks/>
          </p:cNvSpPr>
          <p:nvPr/>
        </p:nvSpPr>
        <p:spPr>
          <a:xfrm>
            <a:off x="528041" y="4131"/>
            <a:ext cx="11135913" cy="541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Top Revenue-Contributing Channel – FY 2021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9219EA-D393-126F-3C30-319229BFE742}"/>
              </a:ext>
            </a:extLst>
          </p:cNvPr>
          <p:cNvSpPr txBox="1">
            <a:spLocks/>
          </p:cNvSpPr>
          <p:nvPr/>
        </p:nvSpPr>
        <p:spPr>
          <a:xfrm>
            <a:off x="113513" y="1807005"/>
            <a:ext cx="11964967" cy="900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Business Question</a:t>
            </a:r>
            <a:r>
              <a:rPr lang="en-IN" sz="2000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: 9</a:t>
            </a:r>
          </a:p>
          <a:p>
            <a:endParaRPr lang="en-IN" sz="1000" cap="none" dirty="0">
              <a:solidFill>
                <a:schemeClr val="bg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r>
              <a:rPr lang="en-IN" sz="1800" kern="1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Which channel helped to bring more gross sales in the fiscal year 2021 and the percentage of contribution?</a:t>
            </a:r>
            <a:br>
              <a:rPr lang="en-IN" sz="1800" kern="1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</a:br>
            <a:r>
              <a:rPr lang="en-IN" sz="1800" kern="1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The final output contains these fields: </a:t>
            </a:r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Channel, </a:t>
            </a:r>
            <a:r>
              <a:rPr lang="en-IN" sz="1800" kern="100" cap="none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Gross_sales_mln</a:t>
            </a:r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, Percentage</a:t>
            </a:r>
          </a:p>
          <a:p>
            <a:pPr lvl="0"/>
            <a:endParaRPr lang="en-IN" sz="10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>
              <a:lnSpc>
                <a:spcPct val="100000"/>
              </a:lnSpc>
            </a:pPr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 lvl="0">
              <a:lnSpc>
                <a:spcPct val="100000"/>
              </a:lnSpc>
            </a:pPr>
            <a:endParaRPr lang="en-IN" sz="18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82474B-C195-DFDF-4767-EA5DA745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186" y="3285617"/>
            <a:ext cx="1613205" cy="302059"/>
          </a:xfrm>
        </p:spPr>
        <p:txBody>
          <a:bodyPr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SQL Result Grid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aphic 14" descr="Back RTL">
            <a:extLst>
              <a:ext uri="{FF2B5EF4-FFF2-40B4-BE49-F238E27FC236}">
                <a16:creationId xmlns:a16="http://schemas.microsoft.com/office/drawing/2014/main" id="{24728945-731D-2575-6140-524C0585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246" y="2189332"/>
            <a:ext cx="777815" cy="777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75F705-4590-D792-141F-729FA3443CA2}"/>
              </a:ext>
            </a:extLst>
          </p:cNvPr>
          <p:cNvSpPr txBox="1"/>
          <p:nvPr/>
        </p:nvSpPr>
        <p:spPr>
          <a:xfrm>
            <a:off x="7232341" y="5174197"/>
            <a:ext cx="4199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Unique Product Counts for each Segment </a:t>
            </a:r>
            <a:endParaRPr lang="en-I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2249F-2C6F-964D-C7F3-DE4DA54CE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9" y="2312604"/>
            <a:ext cx="3048000" cy="91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AF9FA6-C570-1AB6-D30D-591A7B651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18" y="2094481"/>
            <a:ext cx="5240784" cy="3079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D0B4A-C1E8-9BDF-42E0-EE3D07C194D7}"/>
              </a:ext>
            </a:extLst>
          </p:cNvPr>
          <p:cNvSpPr txBox="1"/>
          <p:nvPr/>
        </p:nvSpPr>
        <p:spPr>
          <a:xfrm>
            <a:off x="6873266" y="3755613"/>
            <a:ext cx="6315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73.22 % </a:t>
            </a:r>
            <a:endParaRPr lang="en-IN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9FAC72-8C98-CD47-5B45-56A08321EA2E}"/>
              </a:ext>
            </a:extLst>
          </p:cNvPr>
          <p:cNvSpPr txBox="1"/>
          <p:nvPr/>
        </p:nvSpPr>
        <p:spPr>
          <a:xfrm>
            <a:off x="8276808" y="2736315"/>
            <a:ext cx="539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15.48% </a:t>
            </a:r>
            <a:endParaRPr lang="en-IN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F9642-8236-E726-DACE-E4ECEE56933B}"/>
              </a:ext>
            </a:extLst>
          </p:cNvPr>
          <p:cNvSpPr txBox="1"/>
          <p:nvPr/>
        </p:nvSpPr>
        <p:spPr>
          <a:xfrm>
            <a:off x="9643328" y="2403575"/>
            <a:ext cx="539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11.31% </a:t>
            </a:r>
            <a:endParaRPr lang="en-IN" sz="9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ED016-EB6F-4A25-03C6-3AD5AC917FCB}"/>
              </a:ext>
            </a:extLst>
          </p:cNvPr>
          <p:cNvSpPr txBox="1"/>
          <p:nvPr/>
        </p:nvSpPr>
        <p:spPr>
          <a:xfrm>
            <a:off x="302235" y="3991758"/>
            <a:ext cx="6148872" cy="2364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Insights:</a:t>
            </a:r>
          </a:p>
          <a:p>
            <a:pPr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Retailer channel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generated the highest gross sales: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₹1924.17M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(≈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73.22%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of total sales).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Direct sales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contributed ₹406.69M (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15.48%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Distributor channel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had the lowest contribution: ₹297.18M (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11.31%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6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557A3-EE29-2894-B489-49AA7BC0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E85751-38E9-4B66-D87E-6FFB50383909}"/>
              </a:ext>
            </a:extLst>
          </p:cNvPr>
          <p:cNvSpPr txBox="1"/>
          <p:nvPr/>
        </p:nvSpPr>
        <p:spPr>
          <a:xfrm>
            <a:off x="240264" y="400845"/>
            <a:ext cx="6097554" cy="2387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Insights &amp; Interpretation:</a:t>
            </a:r>
          </a:p>
          <a:p>
            <a:pPr>
              <a:lnSpc>
                <a:spcPct val="150000"/>
              </a:lnSpc>
            </a:pPr>
            <a:endParaRPr lang="en-I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Retailer channel dominates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– contributing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nearly 3/4th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of total sales.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Direct channel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, though secondary, still plays a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significant role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(15.48%) – potential for growth via strategic push.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Distributor channel lags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– lowest contribution (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11.31%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), possibly due to limited reach, outdated models, or ineffective partnerships.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0843A-AE08-28FC-4286-39487D9F16A7}"/>
              </a:ext>
            </a:extLst>
          </p:cNvPr>
          <p:cNvSpPr txBox="1"/>
          <p:nvPr/>
        </p:nvSpPr>
        <p:spPr>
          <a:xfrm>
            <a:off x="240264" y="2973175"/>
            <a:ext cx="6097554" cy="2786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Recommendations:</a:t>
            </a:r>
          </a:p>
          <a:p>
            <a:pPr>
              <a:lnSpc>
                <a:spcPct val="150000"/>
              </a:lnSpc>
            </a:pPr>
            <a:endParaRPr lang="en-I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Double down on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retailer network efficiency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– invest in CRM, POS tech, or incentive programs.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Explore D2C (Direct-to-Customer)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strategies – improve margins and personalization.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Re-evaluate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 strategy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– restructure partner incentives or explore new geographies</a:t>
            </a:r>
            <a:r>
              <a:rPr lang="en-IN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D45468-D14D-7030-ACE2-18772EA3D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89" y="1433317"/>
            <a:ext cx="5240784" cy="3079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6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11BE3-D69A-893C-9BCE-ABE2D7B2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189375-6687-5DAA-D2CE-BCBA7D8A09E3}"/>
              </a:ext>
            </a:extLst>
          </p:cNvPr>
          <p:cNvSpPr txBox="1">
            <a:spLocks/>
          </p:cNvSpPr>
          <p:nvPr/>
        </p:nvSpPr>
        <p:spPr>
          <a:xfrm>
            <a:off x="528041" y="4131"/>
            <a:ext cx="11135913" cy="541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Top 3 High-Selling Products by Division – FY 2021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C95B49-DF17-8CA6-BA96-A2D95E7BE000}"/>
              </a:ext>
            </a:extLst>
          </p:cNvPr>
          <p:cNvSpPr txBox="1">
            <a:spLocks/>
          </p:cNvSpPr>
          <p:nvPr/>
        </p:nvSpPr>
        <p:spPr>
          <a:xfrm>
            <a:off x="113513" y="1807005"/>
            <a:ext cx="11964967" cy="900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Business Question</a:t>
            </a:r>
            <a:r>
              <a:rPr lang="en-IN" sz="2000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: 10</a:t>
            </a:r>
          </a:p>
          <a:p>
            <a:endParaRPr lang="en-IN" sz="1000" cap="none" dirty="0">
              <a:solidFill>
                <a:schemeClr val="bg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Get the top 3 products in each division that have a high </a:t>
            </a:r>
            <a:r>
              <a:rPr lang="en-IN" sz="1800" cap="non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total_sold_quantity</a:t>
            </a:r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 in the fiscal year 2021.</a:t>
            </a:r>
          </a:p>
          <a:p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The final output contains these fields: </a:t>
            </a:r>
            <a:r>
              <a:rPr lang="en-IN" sz="1800" kern="1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division, </a:t>
            </a:r>
            <a:r>
              <a:rPr lang="en-IN" sz="1800" kern="100" cap="none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product_code</a:t>
            </a:r>
            <a:endParaRPr lang="en-IN" sz="1800" kern="100" cap="none" dirty="0">
              <a:solidFill>
                <a:srgbClr val="002060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 lvl="0"/>
            <a:endParaRPr lang="en-IN" sz="10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>
              <a:lnSpc>
                <a:spcPct val="100000"/>
              </a:lnSpc>
            </a:pPr>
            <a:endParaRPr lang="en-IN" sz="1800" kern="1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 lvl="0">
              <a:lnSpc>
                <a:spcPct val="100000"/>
              </a:lnSpc>
            </a:pPr>
            <a:endParaRPr lang="en-IN" sz="18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</p:txBody>
      </p:sp>
      <p:pic>
        <p:nvPicPr>
          <p:cNvPr id="15" name="Graphic 14" descr="Back RTL">
            <a:extLst>
              <a:ext uri="{FF2B5EF4-FFF2-40B4-BE49-F238E27FC236}">
                <a16:creationId xmlns:a16="http://schemas.microsoft.com/office/drawing/2014/main" id="{50C43A31-64C5-7C21-9A2A-A0EECCD3F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9332" y="3010049"/>
            <a:ext cx="580940" cy="580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848F8C-AB0D-15C8-99AB-D1B1C5AD2C4C}"/>
              </a:ext>
            </a:extLst>
          </p:cNvPr>
          <p:cNvSpPr txBox="1"/>
          <p:nvPr/>
        </p:nvSpPr>
        <p:spPr>
          <a:xfrm>
            <a:off x="7148521" y="4873856"/>
            <a:ext cx="4199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Unique Product Counts for each Segment </a:t>
            </a:r>
            <a:endParaRPr lang="en-I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9C00A2-763F-01AB-597B-7AB0B7FD5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3" y="2707291"/>
            <a:ext cx="4618049" cy="1621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le 8">
            <a:extLst>
              <a:ext uri="{FF2B5EF4-FFF2-40B4-BE49-F238E27FC236}">
                <a16:creationId xmlns:a16="http://schemas.microsoft.com/office/drawing/2014/main" id="{C345493D-80F0-5F49-8A20-63C6B383EAE2}"/>
              </a:ext>
            </a:extLst>
          </p:cNvPr>
          <p:cNvSpPr txBox="1">
            <a:spLocks/>
          </p:cNvSpPr>
          <p:nvPr/>
        </p:nvSpPr>
        <p:spPr>
          <a:xfrm>
            <a:off x="1673539" y="4498542"/>
            <a:ext cx="1613205" cy="30205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SQL Result Grid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D34399-7A74-2C17-ED14-2D9A1389E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52" y="2041843"/>
            <a:ext cx="6330445" cy="2758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77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6FAE-1DBA-9BD6-81C7-8F9E585D6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26F6047-A132-34BD-6D16-B7CB8E0304E7}"/>
              </a:ext>
            </a:extLst>
          </p:cNvPr>
          <p:cNvSpPr/>
          <p:nvPr/>
        </p:nvSpPr>
        <p:spPr>
          <a:xfrm>
            <a:off x="8119012" y="2784392"/>
            <a:ext cx="3884475" cy="3424844"/>
          </a:xfrm>
          <a:prstGeom prst="rect">
            <a:avLst/>
          </a:prstGeom>
          <a:solidFill>
            <a:srgbClr val="00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35713-3AFC-F801-ECC6-6D106DD040B3}"/>
              </a:ext>
            </a:extLst>
          </p:cNvPr>
          <p:cNvSpPr/>
          <p:nvPr/>
        </p:nvSpPr>
        <p:spPr>
          <a:xfrm>
            <a:off x="4150261" y="2790799"/>
            <a:ext cx="3884475" cy="3424844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F5E11A-F3A9-9984-32A4-5320B1CEC040}"/>
              </a:ext>
            </a:extLst>
          </p:cNvPr>
          <p:cNvSpPr/>
          <p:nvPr/>
        </p:nvSpPr>
        <p:spPr>
          <a:xfrm>
            <a:off x="181510" y="2784392"/>
            <a:ext cx="3884475" cy="3424844"/>
          </a:xfrm>
          <a:prstGeom prst="rect">
            <a:avLst/>
          </a:prstGeom>
          <a:solidFill>
            <a:srgbClr val="1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D426E-8ADA-35FE-D04A-0B5EA611CC6A}"/>
              </a:ext>
            </a:extLst>
          </p:cNvPr>
          <p:cNvSpPr txBox="1"/>
          <p:nvPr/>
        </p:nvSpPr>
        <p:spPr>
          <a:xfrm>
            <a:off x="237943" y="2996173"/>
            <a:ext cx="3992880" cy="2923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N &amp; S Division (Pen Drives)</a:t>
            </a:r>
          </a:p>
          <a:p>
            <a:pPr algn="ctr"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top 3 products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 are variants of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AQ Pen Drives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, collectively contributing over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2 million units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IN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AQ Pen Drive 2 IN 1: 701,373 units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AQ Pen Drive DRC (2 variants): 688,003 + 676,245 =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1,364,248 units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IN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Pen drives are dominant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 in this division, indicating a strong market demand for portable storage solutions.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F285A4-12F8-23E8-4886-90A03F159C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82" y="2617855"/>
            <a:ext cx="1243965" cy="12439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30F878-1447-22A5-1107-A3ECC084D1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97" y="2750084"/>
            <a:ext cx="882650" cy="882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2F2E00-4FF0-F74A-479F-56DBCC66D00D}"/>
              </a:ext>
            </a:extLst>
          </p:cNvPr>
          <p:cNvSpPr txBox="1"/>
          <p:nvPr/>
        </p:nvSpPr>
        <p:spPr>
          <a:xfrm>
            <a:off x="4189176" y="3133266"/>
            <a:ext cx="3845560" cy="2508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P &amp; A Division (Mouse)</a:t>
            </a:r>
          </a:p>
          <a:p>
            <a:pPr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top 3 products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 are mouse variants:</a:t>
            </a:r>
          </a:p>
          <a:p>
            <a:pPr>
              <a:lnSpc>
                <a:spcPct val="150000"/>
              </a:lnSpc>
            </a:pPr>
            <a:endParaRPr lang="en-IN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AQ Gamers Ms: 428,498 units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AQ Maxima Ms (2 variants): 419,865 + 419,471 =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839,336 units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High sales suggest consistent consumer preference for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and ergonomic mouse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A113CA-367D-9078-660D-827353ED9D67}"/>
              </a:ext>
            </a:extLst>
          </p:cNvPr>
          <p:cNvSpPr txBox="1"/>
          <p:nvPr/>
        </p:nvSpPr>
        <p:spPr>
          <a:xfrm>
            <a:off x="8233531" y="3133266"/>
            <a:ext cx="3655435" cy="2692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PC Division (Personal Laptops)</a:t>
            </a:r>
          </a:p>
          <a:p>
            <a:pPr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top 3 products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 are laptop variants: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AQ </a:t>
            </a:r>
            <a:r>
              <a:rPr lang="en-IN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Diqit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 (2 variants): 17,434 + 17,275 =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34,709 units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AQ Velocity: 17,280 units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IN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Laptop sales volume is relatively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much lower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, which may point to </a:t>
            </a:r>
            <a:r>
              <a:rPr lang="en-IN" sz="1300" b="1" dirty="0">
                <a:latin typeface="Calibri" panose="020F0502020204030204" pitchFamily="34" charset="0"/>
                <a:cs typeface="Calibri" panose="020F0502020204030204" pitchFamily="34" charset="0"/>
              </a:rPr>
              <a:t>higher price points</a:t>
            </a:r>
            <a:r>
              <a:rPr lang="en-IN" sz="1300" dirty="0">
                <a:latin typeface="Calibri" panose="020F0502020204030204" pitchFamily="34" charset="0"/>
                <a:cs typeface="Calibri" panose="020F0502020204030204" pitchFamily="34" charset="0"/>
              </a:rPr>
              <a:t>, longer purchase cycles, or market saturation.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C13D0CD-EE6B-6B19-E93D-711C5B48A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40" y="2923341"/>
            <a:ext cx="671374" cy="4662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217422B-64C3-DD8E-E39B-781D32363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69" y="200721"/>
            <a:ext cx="1890780" cy="2499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2B9534D-F09E-DC3F-19C3-29BA23E34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354" y="642357"/>
            <a:ext cx="1882287" cy="2057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AF402B-6C50-8411-4CF7-58F75F82E2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58" y="1759193"/>
            <a:ext cx="1890780" cy="941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5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3CE1D-890F-2163-139C-206A452D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B4A66E-CAB2-8E15-D530-42D069AD0D40}"/>
              </a:ext>
            </a:extLst>
          </p:cNvPr>
          <p:cNvSpPr txBox="1"/>
          <p:nvPr/>
        </p:nvSpPr>
        <p:spPr>
          <a:xfrm>
            <a:off x="436206" y="622175"/>
            <a:ext cx="6300495" cy="46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Key Takeaways</a:t>
            </a:r>
          </a:p>
          <a:p>
            <a:pPr>
              <a:lnSpc>
                <a:spcPct val="150000"/>
              </a:lnSpc>
            </a:pPr>
            <a:endParaRPr lang="en-IN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Volume vs. Value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Pen Drives (N &amp; S)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: High volume, likely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low-cost, high-demand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items.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Mice (P &amp; A)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: Moderate volume, possibly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mid-range pricing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Laptops (PC)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: Low volume, possibly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high-value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 products.</a:t>
            </a:r>
          </a:p>
          <a:p>
            <a:pPr lvl="1">
              <a:lnSpc>
                <a:spcPct val="150000"/>
              </a:lnSpc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Strategic Recommendations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For N &amp; S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: Continue innovating pen drive variants (e.g., security features, faster speeds).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For P &amp; A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: Expand into related accessories (gaming keyboards, pads).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For PC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: Investigate if sales are low due to price, lack of awareness, or product features—consider bundling or educational campaigns.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B17B0-B94A-40EA-6C0A-F56BD9E52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12" y="1907658"/>
            <a:ext cx="2505976" cy="2505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E3D2F7-AEF4-814F-053C-42BD10AAD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54" y="3375859"/>
            <a:ext cx="2075550" cy="2075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D1D3D8-C9F6-30E7-A53C-6DE7F46F3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770" y="1059670"/>
            <a:ext cx="1487188" cy="10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8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88509-D4F1-521E-8C46-2D444763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0C89B-B318-D4E2-421C-4702B88ADF7F}"/>
              </a:ext>
            </a:extLst>
          </p:cNvPr>
          <p:cNvSpPr txBox="1"/>
          <p:nvPr/>
        </p:nvSpPr>
        <p:spPr>
          <a:xfrm>
            <a:off x="3058160" y="2767280"/>
            <a:ext cx="607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THANK YOU !</a:t>
            </a:r>
            <a:endParaRPr lang="en-IN" sz="8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8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E382-E049-3622-8CF8-1C1461BD0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7B81BD8-3449-8F3F-AFDF-CD3FFA2A7A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8" y="199834"/>
            <a:ext cx="5749276" cy="324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D8674-1D99-D57C-A01B-37E685C8DA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36" y="973211"/>
            <a:ext cx="5736133" cy="3242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3DE9E-E143-496D-8262-D7D58F1E6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25" y="1634638"/>
            <a:ext cx="5922064" cy="3342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EFE5A5-21A6-9215-EDF1-4B84C1060B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86" y="2190507"/>
            <a:ext cx="5750174" cy="3235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CCFF77-CF9D-8591-3ED1-300EFFE5A9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0" y="2976880"/>
            <a:ext cx="5750174" cy="3242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18C3B0-107E-3873-BEAE-19620CB3D231}"/>
              </a:ext>
            </a:extLst>
          </p:cNvPr>
          <p:cNvSpPr txBox="1"/>
          <p:nvPr/>
        </p:nvSpPr>
        <p:spPr>
          <a:xfrm>
            <a:off x="136240" y="2113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Business Insights 360 | Power BI Dashboard Driving Smarter Decisions Across Finance, Sales, Marketing, Supply Chain &amp; Executive Views</a:t>
            </a:r>
          </a:p>
        </p:txBody>
      </p:sp>
    </p:spTree>
    <p:extLst>
      <p:ext uri="{BB962C8B-B14F-4D97-AF65-F5344CB8AC3E}">
        <p14:creationId xmlns:p14="http://schemas.microsoft.com/office/powerpoint/2010/main" val="416608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06362-6FC7-F292-4B0F-48ABC324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67406F-39B1-592F-D145-D0B0B0E99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89" y="223795"/>
            <a:ext cx="6242391" cy="35148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DE3F3F-85D3-58E6-61FE-FA2C5C7E1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37" y="1452042"/>
            <a:ext cx="5833926" cy="327942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E8FD0F-2FC0-1EAC-ED90-089AC2360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3" y="2580915"/>
            <a:ext cx="5472225" cy="30801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770CCF-17B0-21DA-5DF2-2CA1C084044B}"/>
              </a:ext>
            </a:extLst>
          </p:cNvPr>
          <p:cNvSpPr txBox="1"/>
          <p:nvPr/>
        </p:nvSpPr>
        <p:spPr>
          <a:xfrm>
            <a:off x="223520" y="2412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Unlocking Hospitality Growth: Power BI Insights Driving Revenue &amp; Strategy for AtliQ Grands</a:t>
            </a:r>
          </a:p>
        </p:txBody>
      </p:sp>
    </p:spTree>
    <p:extLst>
      <p:ext uri="{BB962C8B-B14F-4D97-AF65-F5344CB8AC3E}">
        <p14:creationId xmlns:p14="http://schemas.microsoft.com/office/powerpoint/2010/main" val="40139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AE12-1F63-852D-980F-3D2ED5937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D4E1A-948B-6402-255C-54D4E73B1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3" y="834802"/>
            <a:ext cx="1377916" cy="3789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86A54-66C5-1E75-91FA-EBB3219A2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472" y="1339849"/>
            <a:ext cx="1392049" cy="3828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E7702-8E02-04CA-001C-EB3997A09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68" y="1879922"/>
            <a:ext cx="1390382" cy="1692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67DF3B-4BC3-019B-06BA-80DE6FC51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59" y="4226651"/>
            <a:ext cx="1387084" cy="846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27C65F-DF44-D449-63DF-BFE0B83CC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46" y="834802"/>
            <a:ext cx="2027126" cy="3789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2729F-1C1C-D101-CB71-496BCAC71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86" y="1339849"/>
            <a:ext cx="2054611" cy="38281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E5A53F-A0D5-F9FB-B08D-71E3B3930F19}"/>
              </a:ext>
            </a:extLst>
          </p:cNvPr>
          <p:cNvSpPr/>
          <p:nvPr/>
        </p:nvSpPr>
        <p:spPr>
          <a:xfrm>
            <a:off x="453652" y="782320"/>
            <a:ext cx="3541146" cy="39034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DFEB64-EF14-0577-608C-A09137F83E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809" y="1878481"/>
            <a:ext cx="1824353" cy="16940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31D1DB4-9616-5C2F-319D-239C9C2F85BE}"/>
              </a:ext>
            </a:extLst>
          </p:cNvPr>
          <p:cNvSpPr/>
          <p:nvPr/>
        </p:nvSpPr>
        <p:spPr>
          <a:xfrm>
            <a:off x="4469006" y="1302180"/>
            <a:ext cx="3607227" cy="39034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F08DC17-235D-AF83-2766-FE591A5A11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879" y="4226651"/>
            <a:ext cx="1839283" cy="1692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0ED069C-6DA1-E98F-94A3-C921AA5FB6E6}"/>
              </a:ext>
            </a:extLst>
          </p:cNvPr>
          <p:cNvSpPr/>
          <p:nvPr/>
        </p:nvSpPr>
        <p:spPr>
          <a:xfrm>
            <a:off x="8503919" y="1821379"/>
            <a:ext cx="3355401" cy="18233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E2A2E5-4836-D4DD-2AE7-DC60C9280266}"/>
              </a:ext>
            </a:extLst>
          </p:cNvPr>
          <p:cNvSpPr txBox="1"/>
          <p:nvPr/>
        </p:nvSpPr>
        <p:spPr>
          <a:xfrm>
            <a:off x="847545" y="351266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Region &amp; Market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D18EB-910E-F648-C812-2F686E832A88}"/>
              </a:ext>
            </a:extLst>
          </p:cNvPr>
          <p:cNvSpPr txBox="1"/>
          <p:nvPr/>
        </p:nvSpPr>
        <p:spPr>
          <a:xfrm>
            <a:off x="8804939" y="1436991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LATAM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Region &amp; Market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7FE8CF-3033-DBAE-7EE4-DC0789C9C899}"/>
              </a:ext>
            </a:extLst>
          </p:cNvPr>
          <p:cNvSpPr txBox="1"/>
          <p:nvPr/>
        </p:nvSpPr>
        <p:spPr>
          <a:xfrm>
            <a:off x="4895939" y="895180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Region &amp; Market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8995BC-380F-4F1F-DB95-D361752F63B4}"/>
              </a:ext>
            </a:extLst>
          </p:cNvPr>
          <p:cNvSpPr txBox="1"/>
          <p:nvPr/>
        </p:nvSpPr>
        <p:spPr>
          <a:xfrm>
            <a:off x="8815099" y="3806428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Region &amp; Market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969110-1487-2A8B-EEB1-2B05AB466976}"/>
              </a:ext>
            </a:extLst>
          </p:cNvPr>
          <p:cNvSpPr txBox="1"/>
          <p:nvPr/>
        </p:nvSpPr>
        <p:spPr>
          <a:xfrm>
            <a:off x="157481" y="5555820"/>
            <a:ext cx="702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AtliQ`s Position in the Market</a:t>
            </a:r>
          </a:p>
        </p:txBody>
      </p:sp>
    </p:spTree>
    <p:extLst>
      <p:ext uri="{BB962C8B-B14F-4D97-AF65-F5344CB8AC3E}">
        <p14:creationId xmlns:p14="http://schemas.microsoft.com/office/powerpoint/2010/main" val="180065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564F2-9695-6131-9012-C3E619B8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809F4-DFE8-891D-D83F-56E85919A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640716"/>
            <a:ext cx="6990080" cy="39311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EA80FE-77CA-1EE2-ECD0-69A5393AB7E9}"/>
              </a:ext>
            </a:extLst>
          </p:cNvPr>
          <p:cNvSpPr txBox="1"/>
          <p:nvPr/>
        </p:nvSpPr>
        <p:spPr>
          <a:xfrm>
            <a:off x="497840" y="2406580"/>
            <a:ext cx="3647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Customer Experience Analytics | Power BI Dashboard for Operational Insights</a:t>
            </a:r>
          </a:p>
        </p:txBody>
      </p:sp>
    </p:spTree>
    <p:extLst>
      <p:ext uri="{BB962C8B-B14F-4D97-AF65-F5344CB8AC3E}">
        <p14:creationId xmlns:p14="http://schemas.microsoft.com/office/powerpoint/2010/main" val="265771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35338-34E2-E85E-8A78-220AD852A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A9A20-06F1-77E5-C1B8-8E4D9BDEC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86" y="548640"/>
            <a:ext cx="7711044" cy="43383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358D6A-EE6F-5FBC-6276-205589335D9E}"/>
              </a:ext>
            </a:extLst>
          </p:cNvPr>
          <p:cNvSpPr txBox="1"/>
          <p:nvPr/>
        </p:nvSpPr>
        <p:spPr>
          <a:xfrm>
            <a:off x="346646" y="2413337"/>
            <a:ext cx="38201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Consumer Goods | Superstore Analysis: Turning Data into Decisions with Power BI</a:t>
            </a:r>
          </a:p>
        </p:txBody>
      </p:sp>
    </p:spTree>
    <p:extLst>
      <p:ext uri="{BB962C8B-B14F-4D97-AF65-F5344CB8AC3E}">
        <p14:creationId xmlns:p14="http://schemas.microsoft.com/office/powerpoint/2010/main" val="24261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6C70-B246-6EA1-0734-37D37B549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03014FDD-6F10-63E5-2261-8A77DC2724B5}"/>
              </a:ext>
            </a:extLst>
          </p:cNvPr>
          <p:cNvSpPr txBox="1"/>
          <p:nvPr/>
        </p:nvSpPr>
        <p:spPr>
          <a:xfrm>
            <a:off x="157480" y="5555820"/>
            <a:ext cx="11963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AtliQ`s has many products to serve different customers.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CF4CD-E0E5-93D4-6F88-4DBE8D42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39" y="594294"/>
            <a:ext cx="3680460" cy="2453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B6BF96-36EE-C85F-EE27-A1A7695A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70" y="1365704"/>
            <a:ext cx="3680460" cy="2453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0446087-46F3-1A9E-C146-1FBF6C53B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122" y="2233943"/>
            <a:ext cx="3680459" cy="2453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2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43208-E5C3-8710-F320-D248CFFF7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3EFFE058-D86C-D0D9-3443-5C56BD0EF633}"/>
              </a:ext>
            </a:extLst>
          </p:cNvPr>
          <p:cNvSpPr txBox="1"/>
          <p:nvPr/>
        </p:nvSpPr>
        <p:spPr>
          <a:xfrm>
            <a:off x="114300" y="5632764"/>
            <a:ext cx="119633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latin typeface="Calibri" panose="020F0502020204030204" pitchFamily="34" charset="0"/>
                <a:cs typeface="Calibri" panose="020F0502020204030204" pitchFamily="34" charset="0"/>
              </a:rPr>
              <a:t>Exploring the Input Data of AtliQ 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D49B0-C876-85CA-3CDA-AC2464982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" y="594294"/>
            <a:ext cx="6229350" cy="4524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D56707-33F6-3503-E7D8-4C27EC695DCD}"/>
              </a:ext>
            </a:extLst>
          </p:cNvPr>
          <p:cNvSpPr txBox="1"/>
          <p:nvPr/>
        </p:nvSpPr>
        <p:spPr>
          <a:xfrm>
            <a:off x="8176894" y="831466"/>
            <a:ext cx="3778885" cy="3378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The input data includes sales data for FY 2020 and FY 2021, along with dimension tables such as customer and product details. The ER diagram shows </a:t>
            </a: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fact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tables like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sales,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manufacturing cost,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Pre invoice deductions, and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gross price.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6837E-B573-59A9-7466-CD6EF4A49BC8}"/>
              </a:ext>
            </a:extLst>
          </p:cNvPr>
          <p:cNvSpPr txBox="1"/>
          <p:nvPr/>
        </p:nvSpPr>
        <p:spPr>
          <a:xfrm>
            <a:off x="8176894" y="4466344"/>
            <a:ext cx="3778885" cy="1095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FISCAL YEAR </a:t>
            </a:r>
          </a:p>
          <a:p>
            <a:pPr algn="ctr">
              <a:lnSpc>
                <a:spcPct val="150000"/>
              </a:lnSpc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SEPTEMBER 2019 – AUGUST 2020  </a:t>
            </a:r>
            <a:r>
              <a:rPr lang="en-US" sz="1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(FY 2020)</a:t>
            </a:r>
          </a:p>
          <a:p>
            <a:pPr algn="ctr">
              <a:lnSpc>
                <a:spcPct val="150000"/>
              </a:lnSpc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SEPTEMBER 2020 – AUGUST 2021 </a:t>
            </a:r>
            <a:r>
              <a:rPr lang="en-US" sz="15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(FY 2021)</a:t>
            </a:r>
            <a:endParaRPr lang="en-IN" sz="15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2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67E24-7314-108D-EB57-2A6B0B98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BC4530-8B6B-FDA1-D661-0B6364157724}"/>
              </a:ext>
            </a:extLst>
          </p:cNvPr>
          <p:cNvSpPr txBox="1"/>
          <p:nvPr/>
        </p:nvSpPr>
        <p:spPr>
          <a:xfrm>
            <a:off x="8158480" y="2132428"/>
            <a:ext cx="39420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latin typeface="Calibri" panose="020F0502020204030204" pitchFamily="34" charset="0"/>
                <a:cs typeface="Calibri" panose="020F0502020204030204" pitchFamily="34" charset="0"/>
              </a:rPr>
              <a:t>Analysis of Ad-Hoc Requests: SQL Query Results, Strategic Insights, and Data Visualizations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3EA565-E543-1316-3A1F-0DEC168459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6" y="365760"/>
            <a:ext cx="3482802" cy="4507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8AE9A8-3FD7-D7B4-7FC9-7A301928B9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38" y="1541741"/>
            <a:ext cx="3198322" cy="4139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6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03A4-DD28-4FBB-497D-D5CF22029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13410B-2EEA-120A-68AB-0DE05C7FDB83}"/>
              </a:ext>
            </a:extLst>
          </p:cNvPr>
          <p:cNvSpPr txBox="1">
            <a:spLocks/>
          </p:cNvSpPr>
          <p:nvPr/>
        </p:nvSpPr>
        <p:spPr>
          <a:xfrm>
            <a:off x="2114827" y="71396"/>
            <a:ext cx="7962345" cy="541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Markets where “</a:t>
            </a:r>
            <a:r>
              <a:rPr lang="en-IN" sz="25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A</a:t>
            </a:r>
            <a:r>
              <a:rPr lang="en-IN" sz="2500" cap="non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tliq</a:t>
            </a:r>
            <a:r>
              <a:rPr lang="en-IN" sz="25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 </a:t>
            </a:r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E</a:t>
            </a:r>
            <a:r>
              <a:rPr lang="en-IN" sz="25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xclusive</a:t>
            </a:r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” operates in APAC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E70FA3-7C47-CB2A-0C3F-A349D8DDB544}"/>
              </a:ext>
            </a:extLst>
          </p:cNvPr>
          <p:cNvSpPr txBox="1">
            <a:spLocks/>
          </p:cNvSpPr>
          <p:nvPr/>
        </p:nvSpPr>
        <p:spPr>
          <a:xfrm>
            <a:off x="144175" y="904544"/>
            <a:ext cx="8708994" cy="900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Business Question</a:t>
            </a:r>
            <a:r>
              <a:rPr lang="en-IN" sz="2000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: 1</a:t>
            </a:r>
          </a:p>
          <a:p>
            <a:endParaRPr lang="en-IN" sz="10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>
              <a:lnSpc>
                <a:spcPct val="100000"/>
              </a:lnSpc>
            </a:pPr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Provide the list of markets in which customer “</a:t>
            </a:r>
            <a:r>
              <a:rPr lang="en-IN" sz="1800" cap="non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Atliq</a:t>
            </a:r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 Exclusive"   operates its business in the APAC region.</a:t>
            </a:r>
            <a:endParaRPr lang="en-US" sz="2500" cap="none" dirty="0">
              <a:solidFill>
                <a:schemeClr val="tx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D249F2-0B70-447D-D47F-AC9F6DAA7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5" y="2166345"/>
            <a:ext cx="2101875" cy="373328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SQL Result Grid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B17AD-7B63-B5C5-BB67-A0BCF061B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09" y="2644533"/>
            <a:ext cx="2439518" cy="24086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2CE59F-3208-2329-7DB8-97E2BA0AA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30" y="2096815"/>
            <a:ext cx="4669400" cy="39121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Graphic 14" descr="Back RTL">
            <a:extLst>
              <a:ext uri="{FF2B5EF4-FFF2-40B4-BE49-F238E27FC236}">
                <a16:creationId xmlns:a16="http://schemas.microsoft.com/office/drawing/2014/main" id="{9301F681-BA67-E28F-B319-7DC11D656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1387" y="2791287"/>
            <a:ext cx="1059402" cy="10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3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6C4A4-B48A-8A9D-B3C1-143F89906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52FC9A-8A8A-ACAE-665B-A25D42BF1C27}"/>
              </a:ext>
            </a:extLst>
          </p:cNvPr>
          <p:cNvSpPr txBox="1">
            <a:spLocks/>
          </p:cNvSpPr>
          <p:nvPr/>
        </p:nvSpPr>
        <p:spPr>
          <a:xfrm>
            <a:off x="1797784" y="81959"/>
            <a:ext cx="8596432" cy="541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Percentage Increase of Unique Products in 2021 vs 2020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008A5D-5E4F-8FDF-247D-21857C2C2C2F}"/>
              </a:ext>
            </a:extLst>
          </p:cNvPr>
          <p:cNvSpPr txBox="1">
            <a:spLocks/>
          </p:cNvSpPr>
          <p:nvPr/>
        </p:nvSpPr>
        <p:spPr>
          <a:xfrm>
            <a:off x="113516" y="909825"/>
            <a:ext cx="11964967" cy="900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Business Question</a:t>
            </a:r>
            <a:r>
              <a:rPr lang="en-IN" sz="2000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: 2</a:t>
            </a:r>
          </a:p>
          <a:p>
            <a:endParaRPr lang="en-IN" sz="1000" cap="none" dirty="0">
              <a:solidFill>
                <a:schemeClr val="tx1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  <a:p>
            <a:pPr>
              <a:lnSpc>
                <a:spcPct val="100000"/>
              </a:lnSpc>
            </a:pPr>
            <a:r>
              <a:rPr lang="en-IN" sz="1800" cap="none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What is the Percentage of Unique Products increase in 2021 vs 2020 ? The Final Output contain these field : </a:t>
            </a:r>
            <a:r>
              <a:rPr lang="en-IN" sz="1800" cap="none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Unique_products_2020, Unique_products_2021, percentage _</a:t>
            </a:r>
            <a:r>
              <a:rPr lang="en-IN" sz="1800" cap="none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游ゴシック" panose="020B0400000000000000" pitchFamily="34" charset="-128"/>
                <a:cs typeface="Mangal" panose="02040503050203030202" pitchFamily="18" charset="0"/>
              </a:rPr>
              <a:t>chg</a:t>
            </a:r>
            <a:endParaRPr lang="en-IN" sz="1800" cap="none" dirty="0">
              <a:solidFill>
                <a:srgbClr val="002060"/>
              </a:solidFill>
              <a:effectLst/>
              <a:latin typeface="Calibri" panose="020F0502020204030204" pitchFamily="34" charset="0"/>
              <a:ea typeface="游ゴシック" panose="020B0400000000000000" pitchFamily="34" charset="-128"/>
              <a:cs typeface="Mangal" panose="02040503050203030202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9CBC72-0172-CDB6-7BC2-3F2A25A2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31" y="2216624"/>
            <a:ext cx="2101875" cy="373328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SQL Result Grid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aphic 14" descr="Back RTL">
            <a:extLst>
              <a:ext uri="{FF2B5EF4-FFF2-40B4-BE49-F238E27FC236}">
                <a16:creationId xmlns:a16="http://schemas.microsoft.com/office/drawing/2014/main" id="{4ACAC110-FC83-1BB5-55FB-CAB97B75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111332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2D58D3-AF25-117B-58A8-3FB0135EB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1" y="2735721"/>
            <a:ext cx="5152481" cy="54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6098F-8614-D23A-F912-76F0093C8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989" y="1941020"/>
            <a:ext cx="3992953" cy="4223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A91B3-2F3C-7399-EFCA-B55D3238ED4E}"/>
              </a:ext>
            </a:extLst>
          </p:cNvPr>
          <p:cNvSpPr txBox="1"/>
          <p:nvPr/>
        </p:nvSpPr>
        <p:spPr>
          <a:xfrm>
            <a:off x="6785989" y="1949750"/>
            <a:ext cx="4199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 Products 2021 </a:t>
            </a:r>
            <a:r>
              <a:rPr lang="en-US" sz="15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Unique Products 2020</a:t>
            </a:r>
            <a:endParaRPr lang="en-IN" sz="1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C9341-E841-9DB2-4991-6AB47EC240E0}"/>
              </a:ext>
            </a:extLst>
          </p:cNvPr>
          <p:cNvSpPr txBox="1"/>
          <p:nvPr/>
        </p:nvSpPr>
        <p:spPr>
          <a:xfrm>
            <a:off x="350492" y="3453665"/>
            <a:ext cx="593834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Insights : </a:t>
            </a:r>
          </a:p>
          <a:p>
            <a:endParaRPr lang="en-US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As observed, the number of unique products increased from </a:t>
            </a:r>
            <a:r>
              <a:rPr lang="en-IN" sz="15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245 in 2020</a:t>
            </a:r>
            <a:r>
              <a:rPr lang="en-IN" sz="15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IN" sz="15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334 in 2021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, marking a significant </a:t>
            </a:r>
            <a:r>
              <a:rPr lang="en-IN" sz="15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 of approximately 36.33%</a:t>
            </a:r>
            <a:r>
              <a:rPr lang="en-IN" sz="15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Rising market demand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Encourage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higher production levels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It’s a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positive sign that </a:t>
            </a:r>
            <a:r>
              <a:rPr lang="en-IN" sz="15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innovating</a:t>
            </a:r>
            <a:r>
              <a:rPr lang="en-IN" sz="15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expanding its </a:t>
            </a:r>
            <a:r>
              <a:rPr lang="en-IN" sz="15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portfolio</a:t>
            </a: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, staying competitive and responsive to market trends.</a:t>
            </a:r>
            <a:endParaRPr lang="en-I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3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5697-ABFD-4596-0F26-40346AF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341ADAC-C545-A077-AB88-06428148F997}"/>
              </a:ext>
            </a:extLst>
          </p:cNvPr>
          <p:cNvSpPr txBox="1"/>
          <p:nvPr/>
        </p:nvSpPr>
        <p:spPr>
          <a:xfrm>
            <a:off x="403549" y="644329"/>
            <a:ext cx="6125546" cy="4765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Possible Reasons: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Surge in consumer demand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Entry into new markets/categories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Launch of seasonal/promotional products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Strategy to diversify offerings and reduce product dependency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Suggestions: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Identify top-performing new products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Evaluate profitability vs. volume for sustainable growth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Use customer feedback and market trends to guide future launches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Calibri" panose="020F0502020204030204" pitchFamily="34" charset="0"/>
                <a:cs typeface="Calibri" panose="020F0502020204030204" pitchFamily="34" charset="0"/>
              </a:rPr>
              <a:t>Ensure supply chain flexibility to support growing SKU base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473FDA-D743-C0E1-1876-000B326F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75" y="829336"/>
            <a:ext cx="3817620" cy="1112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6A2D00-9C3B-C177-2FBD-74CDA6B7F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55" y="2290157"/>
            <a:ext cx="3787140" cy="1729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3E0751-F1F2-BE42-8500-C8BD15F900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596" y="4368198"/>
            <a:ext cx="962608" cy="9626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A50E49-DD64-E044-14FD-C17958DC86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559" y="4368198"/>
            <a:ext cx="962608" cy="9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Quotabl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866</TotalTime>
  <Words>2209</Words>
  <Application>Microsoft Office PowerPoint</Application>
  <PresentationFormat>Widescreen</PresentationFormat>
  <Paragraphs>287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</vt:lpstr>
      <vt:lpstr>Century Gothic</vt:lpstr>
      <vt:lpstr>Wingdings 2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Result Grid</vt:lpstr>
      <vt:lpstr>SQL Result Grid</vt:lpstr>
      <vt:lpstr>PowerPoint Presentation</vt:lpstr>
      <vt:lpstr>SQL Result Grid</vt:lpstr>
      <vt:lpstr>PowerPoint Presentation</vt:lpstr>
      <vt:lpstr>SQL Result Grid</vt:lpstr>
      <vt:lpstr>PowerPoint Presentation</vt:lpstr>
      <vt:lpstr>SQL Result Grid</vt:lpstr>
      <vt:lpstr>SQL Result Grid</vt:lpstr>
      <vt:lpstr>PowerPoint Presentation</vt:lpstr>
      <vt:lpstr>SQL Result Grid</vt:lpstr>
      <vt:lpstr>PowerPoint Presentation</vt:lpstr>
      <vt:lpstr>PowerPoint Presentation</vt:lpstr>
      <vt:lpstr>SQL Result Grid</vt:lpstr>
      <vt:lpstr>PowerPoint Presentation</vt:lpstr>
      <vt:lpstr>SQL Result Grid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Sachin Savkare</dc:creator>
  <cp:lastModifiedBy>Sachin Savkare</cp:lastModifiedBy>
  <cp:revision>79</cp:revision>
  <dcterms:created xsi:type="dcterms:W3CDTF">2025-05-28T12:54:41Z</dcterms:created>
  <dcterms:modified xsi:type="dcterms:W3CDTF">2025-05-30T09:01:16Z</dcterms:modified>
</cp:coreProperties>
</file>